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0"/>
  </p:notesMasterIdLst>
  <p:sldIdLst>
    <p:sldId id="261" r:id="rId5"/>
    <p:sldId id="262" r:id="rId6"/>
    <p:sldId id="263" r:id="rId7"/>
    <p:sldId id="264"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4" autoAdjust="0"/>
    <p:restoredTop sz="94660"/>
  </p:normalViewPr>
  <p:slideViewPr>
    <p:cSldViewPr snapToGrid="0">
      <p:cViewPr varScale="1">
        <p:scale>
          <a:sx n="85" d="100"/>
          <a:sy n="85" d="100"/>
        </p:scale>
        <p:origin x="451" y="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9/4/2021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9/4/2021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9/4/2021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9/4/2021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9/4/2021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9/4/2021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9/4/2021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9/4/2021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9/4/2021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9/4/2021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9/4/2021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9/4/2021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9/4/2021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9/4/2021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9/4/2021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9/4/2021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9/4/2021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9/4/2021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9/4/2021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team.inria.fr/larsen/robots/kuka-youbot/" TargetMode="Externa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9" name="Rectangle 108">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duotone>
              <a:prstClr val="black"/>
              <a:schemeClr val="accent5">
                <a:tint val="45000"/>
                <a:satMod val="400000"/>
              </a:schemeClr>
            </a:duotone>
            <a:alphaModFix/>
          </a:blip>
          <a:srcRect t="6504" b="9202"/>
          <a:stretch/>
        </p:blipFill>
        <p:spPr>
          <a:xfrm>
            <a:off x="3611" y="10"/>
            <a:ext cx="12188389" cy="6857990"/>
          </a:xfrm>
          <a:prstGeom prst="rect">
            <a:avLst/>
          </a:prstGeom>
        </p:spPr>
      </p:pic>
      <p:grpSp>
        <p:nvGrpSpPr>
          <p:cNvPr id="112" name="Group 111">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13"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15"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6"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7"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8"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9"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0"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1"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2"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3"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4"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25"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6"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7"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8"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9"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0"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1"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2"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3"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4"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Extended Jacobian</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fontScale="92500" lnSpcReduction="10000"/>
          </a:bodyPr>
          <a:lstStyle/>
          <a:p>
            <a:pPr algn="ctr"/>
            <a:r>
              <a:rPr lang="en-US" dirty="0"/>
              <a:t>Simultaneous control of mobile base and robotic arm for a Kuka </a:t>
            </a:r>
            <a:r>
              <a:rPr lang="en-US" sz="3600" dirty="0">
                <a:latin typeface="Aldhabi" panose="020B0604020202020204" pitchFamily="2" charset="-78"/>
                <a:cs typeface="Aldhabi" panose="020B0604020202020204" pitchFamily="2" charset="-78"/>
              </a:rPr>
              <a:t>You Bot</a:t>
            </a:r>
          </a:p>
        </p:txBody>
      </p:sp>
      <p:sp>
        <p:nvSpPr>
          <p:cNvPr id="4" name="Rectangle 3">
            <a:extLst>
              <a:ext uri="{FF2B5EF4-FFF2-40B4-BE49-F238E27FC236}">
                <a16:creationId xmlns:a16="http://schemas.microsoft.com/office/drawing/2014/main" id="{55EBC0E0-C0F3-41C0-940A-BCF5069F11E2}"/>
              </a:ext>
            </a:extLst>
          </p:cNvPr>
          <p:cNvSpPr/>
          <p:nvPr/>
        </p:nvSpPr>
        <p:spPr>
          <a:xfrm>
            <a:off x="3460376" y="4724402"/>
            <a:ext cx="4885765" cy="16763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3200" dirty="0"/>
              <a:t>Romit Mohanty</a:t>
            </a:r>
          </a:p>
          <a:p>
            <a:pPr algn="ctr"/>
            <a:endParaRPr lang="en-IN" dirty="0"/>
          </a:p>
        </p:txBody>
      </p:sp>
    </p:spTree>
    <p:extLst>
      <p:ext uri="{BB962C8B-B14F-4D97-AF65-F5344CB8AC3E}">
        <p14:creationId xmlns:p14="http://schemas.microsoft.com/office/powerpoint/2010/main" val="133719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381250" y="55516"/>
            <a:ext cx="9692526" cy="736647"/>
          </a:xfrm>
        </p:spPr>
        <p:txBody>
          <a:bodyPr>
            <a:normAutofit/>
          </a:bodyPr>
          <a:lstStyle/>
          <a:p>
            <a:r>
              <a:rPr lang="en-US" sz="3200" dirty="0"/>
              <a:t>Parameters of you bot</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2281237" y="636588"/>
            <a:ext cx="9906000" cy="6276927"/>
          </a:xfrm>
        </p:spPr>
        <p:txBody>
          <a:bodyPr>
            <a:normAutofit/>
          </a:bodyPr>
          <a:lstStyle/>
          <a:p>
            <a:pPr>
              <a:lnSpc>
                <a:spcPct val="110000"/>
              </a:lnSpc>
            </a:pPr>
            <a:r>
              <a:rPr lang="en-US" sz="1600" dirty="0"/>
              <a:t>Consists of a mobile base and a 5 DOF arm.</a:t>
            </a:r>
          </a:p>
          <a:p>
            <a:pPr>
              <a:lnSpc>
                <a:spcPct val="110000"/>
              </a:lnSpc>
            </a:pPr>
            <a:endParaRPr lang="en-US" sz="1600" dirty="0"/>
          </a:p>
          <a:p>
            <a:pPr>
              <a:lnSpc>
                <a:spcPct val="110000"/>
              </a:lnSpc>
            </a:pPr>
            <a:r>
              <a:rPr lang="en-US" sz="1600" dirty="0"/>
              <a:t>M</a:t>
            </a:r>
            <a:r>
              <a:rPr lang="en-US" sz="1600" baseline="-25000" dirty="0"/>
              <a:t>0e=</a:t>
            </a:r>
          </a:p>
          <a:p>
            <a:pPr>
              <a:lnSpc>
                <a:spcPct val="110000"/>
              </a:lnSpc>
            </a:pPr>
            <a:endParaRPr lang="en-US" sz="1600" baseline="-25000" dirty="0"/>
          </a:p>
          <a:p>
            <a:pPr>
              <a:lnSpc>
                <a:spcPct val="110000"/>
              </a:lnSpc>
            </a:pPr>
            <a:endParaRPr lang="en-US" sz="1600" baseline="-25000" dirty="0"/>
          </a:p>
          <a:p>
            <a:pPr marL="0" indent="0">
              <a:lnSpc>
                <a:spcPct val="110000"/>
              </a:lnSpc>
              <a:buNone/>
            </a:pPr>
            <a:r>
              <a:rPr lang="en-US" sz="1600" dirty="0"/>
              <a:t>M</a:t>
            </a:r>
            <a:r>
              <a:rPr lang="en-US" sz="1600" baseline="-25000" dirty="0"/>
              <a:t>0e</a:t>
            </a:r>
            <a:r>
              <a:rPr lang="en-US" sz="1600" dirty="0"/>
              <a:t> is the end effector frame {e} w.r.t base frame </a:t>
            </a:r>
          </a:p>
          <a:p>
            <a:pPr marL="0" indent="0">
              <a:lnSpc>
                <a:spcPct val="110000"/>
              </a:lnSpc>
              <a:buNone/>
            </a:pPr>
            <a:r>
              <a:rPr lang="en-US" sz="1600" dirty="0"/>
              <a:t>    {0} when all joint angles are 0 (home config)</a:t>
            </a:r>
          </a:p>
          <a:p>
            <a:pPr>
              <a:lnSpc>
                <a:spcPct val="110000"/>
              </a:lnSpc>
            </a:pPr>
            <a:r>
              <a:rPr lang="en-US" sz="1600" dirty="0"/>
              <a:t>T</a:t>
            </a:r>
            <a:r>
              <a:rPr lang="en-US" sz="1600" baseline="-25000" dirty="0"/>
              <a:t>b0</a:t>
            </a:r>
            <a:r>
              <a:rPr lang="en-US" sz="1600" dirty="0"/>
              <a:t>=</a:t>
            </a:r>
          </a:p>
          <a:p>
            <a:pPr marL="0" indent="0">
              <a:lnSpc>
                <a:spcPct val="110000"/>
              </a:lnSpc>
              <a:buNone/>
            </a:pPr>
            <a:endParaRPr lang="en-US" sz="1600" dirty="0"/>
          </a:p>
          <a:p>
            <a:pPr marL="0" indent="0">
              <a:lnSpc>
                <a:spcPct val="110000"/>
              </a:lnSpc>
              <a:buNone/>
            </a:pPr>
            <a:endParaRPr lang="en-US" sz="1600" dirty="0"/>
          </a:p>
          <a:p>
            <a:pPr marL="0" indent="0">
              <a:lnSpc>
                <a:spcPct val="110000"/>
              </a:lnSpc>
              <a:buNone/>
            </a:pPr>
            <a:endParaRPr lang="en-US" sz="1600" dirty="0"/>
          </a:p>
          <a:p>
            <a:pPr marL="0" indent="0">
              <a:lnSpc>
                <a:spcPct val="110000"/>
              </a:lnSpc>
              <a:buNone/>
            </a:pPr>
            <a:r>
              <a:rPr lang="en-US" sz="1600" dirty="0"/>
              <a:t>T</a:t>
            </a:r>
            <a:r>
              <a:rPr lang="en-US" sz="1600" baseline="-25000" dirty="0"/>
              <a:t>b0</a:t>
            </a:r>
            <a:r>
              <a:rPr lang="en-US" sz="1600" dirty="0"/>
              <a:t> is the fixed offset from the chassis frame {b} to the base frame of the arm {0}.</a:t>
            </a:r>
          </a:p>
          <a:p>
            <a:pPr marL="0" indent="0">
              <a:lnSpc>
                <a:spcPct val="110000"/>
              </a:lnSpc>
              <a:buNone/>
            </a:pPr>
            <a:r>
              <a:rPr lang="en-US" sz="1600" dirty="0"/>
              <a:t>T</a:t>
            </a:r>
            <a:r>
              <a:rPr lang="en-US" sz="1600" baseline="-25000" dirty="0"/>
              <a:t>sb</a:t>
            </a:r>
            <a:r>
              <a:rPr lang="en-US" sz="1600" dirty="0"/>
              <a:t> is the configuration of the base frame {b} of </a:t>
            </a:r>
          </a:p>
          <a:p>
            <a:pPr marL="0" indent="0">
              <a:lnSpc>
                <a:spcPct val="110000"/>
              </a:lnSpc>
              <a:buNone/>
            </a:pPr>
            <a:r>
              <a:rPr lang="en-US" sz="1600" dirty="0"/>
              <a:t>the mobile base relative to the frame {s} on the floor</a:t>
            </a:r>
          </a:p>
          <a:p>
            <a:pPr marL="0" indent="0">
              <a:lnSpc>
                <a:spcPct val="110000"/>
              </a:lnSpc>
              <a:buNone/>
            </a:pPr>
            <a:r>
              <a:rPr lang="en-US" sz="1600" dirty="0"/>
              <a:t> 				           T</a:t>
            </a:r>
            <a:r>
              <a:rPr lang="en-US" sz="1600" baseline="-25000" dirty="0"/>
              <a:t>sb</a:t>
            </a:r>
            <a:r>
              <a:rPr lang="en-US" sz="1600" dirty="0"/>
              <a:t>=			</a:t>
            </a:r>
          </a:p>
          <a:p>
            <a:pPr marL="0" indent="0">
              <a:lnSpc>
                <a:spcPct val="110000"/>
              </a:lnSpc>
              <a:buNone/>
            </a:pPr>
            <a:endParaRPr lang="en-US" sz="1600" dirty="0"/>
          </a:p>
        </p:txBody>
      </p:sp>
      <p:pic>
        <p:nvPicPr>
          <p:cNvPr id="6" name="Picture 5" descr="A picture containing indoor, floor, black&#10;&#10;Description automatically generated">
            <a:extLst>
              <a:ext uri="{FF2B5EF4-FFF2-40B4-BE49-F238E27FC236}">
                <a16:creationId xmlns:a16="http://schemas.microsoft.com/office/drawing/2014/main" id="{607CD923-DDA9-495B-9978-5387C9DBCFF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829705" y="1100325"/>
            <a:ext cx="4857470" cy="3238313"/>
          </a:xfrm>
          <a:prstGeom prst="rect">
            <a:avLst/>
          </a:prstGeom>
        </p:spPr>
      </p:pic>
      <p:graphicFrame>
        <p:nvGraphicFramePr>
          <p:cNvPr id="9" name="Table 9">
            <a:extLst>
              <a:ext uri="{FF2B5EF4-FFF2-40B4-BE49-F238E27FC236}">
                <a16:creationId xmlns:a16="http://schemas.microsoft.com/office/drawing/2014/main" id="{EB2E841F-FE4E-490C-9817-B2B190FEDEE5}"/>
              </a:ext>
            </a:extLst>
          </p:cNvPr>
          <p:cNvGraphicFramePr>
            <a:graphicFrameLocks noGrp="1"/>
          </p:cNvGraphicFramePr>
          <p:nvPr>
            <p:extLst>
              <p:ext uri="{D42A27DB-BD31-4B8C-83A1-F6EECF244321}">
                <p14:modId xmlns:p14="http://schemas.microsoft.com/office/powerpoint/2010/main" val="3280816511"/>
              </p:ext>
            </p:extLst>
          </p:nvPr>
        </p:nvGraphicFramePr>
        <p:xfrm>
          <a:off x="3135963" y="930117"/>
          <a:ext cx="3460380" cy="1463040"/>
        </p:xfrm>
        <a:graphic>
          <a:graphicData uri="http://schemas.openxmlformats.org/drawingml/2006/table">
            <a:tbl>
              <a:tblPr firstRow="1" bandRow="1">
                <a:tableStyleId>{073A0DAA-6AF3-43AB-8588-CEC1D06C72B9}</a:tableStyleId>
              </a:tblPr>
              <a:tblGrid>
                <a:gridCol w="865095">
                  <a:extLst>
                    <a:ext uri="{9D8B030D-6E8A-4147-A177-3AD203B41FA5}">
                      <a16:colId xmlns:a16="http://schemas.microsoft.com/office/drawing/2014/main" val="3795125655"/>
                    </a:ext>
                  </a:extLst>
                </a:gridCol>
                <a:gridCol w="865095">
                  <a:extLst>
                    <a:ext uri="{9D8B030D-6E8A-4147-A177-3AD203B41FA5}">
                      <a16:colId xmlns:a16="http://schemas.microsoft.com/office/drawing/2014/main" val="753236324"/>
                    </a:ext>
                  </a:extLst>
                </a:gridCol>
                <a:gridCol w="865095">
                  <a:extLst>
                    <a:ext uri="{9D8B030D-6E8A-4147-A177-3AD203B41FA5}">
                      <a16:colId xmlns:a16="http://schemas.microsoft.com/office/drawing/2014/main" val="858876637"/>
                    </a:ext>
                  </a:extLst>
                </a:gridCol>
                <a:gridCol w="865095">
                  <a:extLst>
                    <a:ext uri="{9D8B030D-6E8A-4147-A177-3AD203B41FA5}">
                      <a16:colId xmlns:a16="http://schemas.microsoft.com/office/drawing/2014/main" val="2605633638"/>
                    </a:ext>
                  </a:extLst>
                </a:gridCol>
              </a:tblGrid>
              <a:tr h="204470">
                <a:tc>
                  <a:txBody>
                    <a:bodyPr/>
                    <a:lstStyle/>
                    <a:p>
                      <a:r>
                        <a:rPr lang="en-IN"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0</a:t>
                      </a:r>
                    </a:p>
                  </a:txBody>
                  <a:tcPr>
                    <a:lnL w="12700" cap="flat" cmpd="sng" algn="ctr">
                      <a:noFill/>
                      <a:prstDash val="solid"/>
                      <a:round/>
                      <a:headEnd type="none" w="med" len="med"/>
                      <a:tailEnd type="none" w="med" len="med"/>
                    </a:lnL>
                  </a:tcPr>
                </a:tc>
                <a:tc>
                  <a:txBody>
                    <a:bodyPr/>
                    <a:lstStyle/>
                    <a:p>
                      <a:r>
                        <a:rPr lang="en-IN" dirty="0"/>
                        <a:t>0</a:t>
                      </a:r>
                    </a:p>
                  </a:txBody>
                  <a:tcPr/>
                </a:tc>
                <a:tc>
                  <a:txBody>
                    <a:bodyPr/>
                    <a:lstStyle/>
                    <a:p>
                      <a:r>
                        <a:rPr lang="en-IN" dirty="0"/>
                        <a:t>0.033</a:t>
                      </a:r>
                    </a:p>
                  </a:txBody>
                  <a:tcPr/>
                </a:tc>
                <a:extLst>
                  <a:ext uri="{0D108BD9-81ED-4DB2-BD59-A6C34878D82A}">
                    <a16:rowId xmlns:a16="http://schemas.microsoft.com/office/drawing/2014/main" val="3133793472"/>
                  </a:ext>
                </a:extLst>
              </a:tr>
              <a:tr h="204470">
                <a:tc>
                  <a:txBody>
                    <a:bodyPr/>
                    <a:lstStyle/>
                    <a:p>
                      <a:r>
                        <a:rPr lang="en-IN" dirty="0"/>
                        <a:t>0</a:t>
                      </a:r>
                    </a:p>
                  </a:txBody>
                  <a:tcPr>
                    <a:lnT w="12700" cap="flat" cmpd="sng" algn="ctr">
                      <a:noFill/>
                      <a:prstDash val="solid"/>
                      <a:round/>
                      <a:headEnd type="none" w="med" len="med"/>
                      <a:tailEnd type="none" w="med" len="med"/>
                    </a:lnT>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3034151244"/>
                  </a:ext>
                </a:extLst>
              </a:tr>
              <a:tr h="204470">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0.6546</a:t>
                      </a:r>
                    </a:p>
                  </a:txBody>
                  <a:tcPr/>
                </a:tc>
                <a:extLst>
                  <a:ext uri="{0D108BD9-81ED-4DB2-BD59-A6C34878D82A}">
                    <a16:rowId xmlns:a16="http://schemas.microsoft.com/office/drawing/2014/main" val="1142403804"/>
                  </a:ext>
                </a:extLst>
              </a:tr>
              <a:tr h="204470">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2570881641"/>
                  </a:ext>
                </a:extLst>
              </a:tr>
            </a:tbl>
          </a:graphicData>
        </a:graphic>
      </p:graphicFrame>
      <p:graphicFrame>
        <p:nvGraphicFramePr>
          <p:cNvPr id="10" name="Table 10">
            <a:extLst>
              <a:ext uri="{FF2B5EF4-FFF2-40B4-BE49-F238E27FC236}">
                <a16:creationId xmlns:a16="http://schemas.microsoft.com/office/drawing/2014/main" id="{F315D623-9073-4B9A-8078-39D6ED1F45DF}"/>
              </a:ext>
            </a:extLst>
          </p:cNvPr>
          <p:cNvGraphicFramePr>
            <a:graphicFrameLocks noGrp="1"/>
          </p:cNvGraphicFramePr>
          <p:nvPr>
            <p:extLst>
              <p:ext uri="{D42A27DB-BD31-4B8C-83A1-F6EECF244321}">
                <p14:modId xmlns:p14="http://schemas.microsoft.com/office/powerpoint/2010/main" val="1733679674"/>
              </p:ext>
            </p:extLst>
          </p:nvPr>
        </p:nvGraphicFramePr>
        <p:xfrm>
          <a:off x="3165941" y="3168885"/>
          <a:ext cx="3460380" cy="1466380"/>
        </p:xfrm>
        <a:graphic>
          <a:graphicData uri="http://schemas.openxmlformats.org/drawingml/2006/table">
            <a:tbl>
              <a:tblPr firstRow="1" bandRow="1">
                <a:tableStyleId>{073A0DAA-6AF3-43AB-8588-CEC1D06C72B9}</a:tableStyleId>
              </a:tblPr>
              <a:tblGrid>
                <a:gridCol w="865095">
                  <a:extLst>
                    <a:ext uri="{9D8B030D-6E8A-4147-A177-3AD203B41FA5}">
                      <a16:colId xmlns:a16="http://schemas.microsoft.com/office/drawing/2014/main" val="2071786142"/>
                    </a:ext>
                  </a:extLst>
                </a:gridCol>
                <a:gridCol w="865095">
                  <a:extLst>
                    <a:ext uri="{9D8B030D-6E8A-4147-A177-3AD203B41FA5}">
                      <a16:colId xmlns:a16="http://schemas.microsoft.com/office/drawing/2014/main" val="1694312833"/>
                    </a:ext>
                  </a:extLst>
                </a:gridCol>
                <a:gridCol w="865095">
                  <a:extLst>
                    <a:ext uri="{9D8B030D-6E8A-4147-A177-3AD203B41FA5}">
                      <a16:colId xmlns:a16="http://schemas.microsoft.com/office/drawing/2014/main" val="3756059595"/>
                    </a:ext>
                  </a:extLst>
                </a:gridCol>
                <a:gridCol w="865095">
                  <a:extLst>
                    <a:ext uri="{9D8B030D-6E8A-4147-A177-3AD203B41FA5}">
                      <a16:colId xmlns:a16="http://schemas.microsoft.com/office/drawing/2014/main" val="440388711"/>
                    </a:ext>
                  </a:extLst>
                </a:gridCol>
              </a:tblGrid>
              <a:tr h="366595">
                <a:tc>
                  <a:txBody>
                    <a:bodyPr/>
                    <a:lstStyle/>
                    <a:p>
                      <a:r>
                        <a:rPr lang="en-IN" dirty="0"/>
                        <a:t>1</a:t>
                      </a:r>
                    </a:p>
                  </a:txBody>
                  <a:tcPr/>
                </a:tc>
                <a:tc>
                  <a:txBody>
                    <a:bodyPr/>
                    <a:lstStyle/>
                    <a:p>
                      <a:r>
                        <a:rPr lang="en-IN" dirty="0"/>
                        <a:t>0</a:t>
                      </a:r>
                    </a:p>
                  </a:txBody>
                  <a:tcPr/>
                </a:tc>
                <a:tc>
                  <a:txBody>
                    <a:bodyPr/>
                    <a:lstStyle/>
                    <a:p>
                      <a:r>
                        <a:rPr lang="en-IN" dirty="0"/>
                        <a:t>0</a:t>
                      </a:r>
                    </a:p>
                  </a:txBody>
                  <a:tcPr/>
                </a:tc>
                <a:tc>
                  <a:txBody>
                    <a:bodyPr/>
                    <a:lstStyle/>
                    <a:p>
                      <a:r>
                        <a:rPr lang="en-IN" dirty="0"/>
                        <a:t>0.1662</a:t>
                      </a:r>
                    </a:p>
                  </a:txBody>
                  <a:tcPr/>
                </a:tc>
                <a:extLst>
                  <a:ext uri="{0D108BD9-81ED-4DB2-BD59-A6C34878D82A}">
                    <a16:rowId xmlns:a16="http://schemas.microsoft.com/office/drawing/2014/main" val="3439951637"/>
                  </a:ext>
                </a:extLst>
              </a:tr>
              <a:tr h="366595">
                <a:tc>
                  <a:txBody>
                    <a:bodyPr/>
                    <a:lstStyle/>
                    <a:p>
                      <a:r>
                        <a:rPr lang="en-IN" dirty="0"/>
                        <a:t>0</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a16="http://schemas.microsoft.com/office/drawing/2014/main" val="1279475682"/>
                  </a:ext>
                </a:extLst>
              </a:tr>
              <a:tr h="366595">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0.0026</a:t>
                      </a:r>
                    </a:p>
                  </a:txBody>
                  <a:tcPr/>
                </a:tc>
                <a:extLst>
                  <a:ext uri="{0D108BD9-81ED-4DB2-BD59-A6C34878D82A}">
                    <a16:rowId xmlns:a16="http://schemas.microsoft.com/office/drawing/2014/main" val="1770037734"/>
                  </a:ext>
                </a:extLst>
              </a:tr>
              <a:tr h="366595">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2740731954"/>
                  </a:ext>
                </a:extLst>
              </a:tr>
            </a:tbl>
          </a:graphicData>
        </a:graphic>
      </p:graphicFrame>
      <mc:AlternateContent xmlns:mc="http://schemas.openxmlformats.org/markup-compatibility/2006">
        <mc:Choice xmlns:a14="http://schemas.microsoft.com/office/drawing/2010/main" Requires="a14">
          <p:graphicFrame>
            <p:nvGraphicFramePr>
              <p:cNvPr id="11" name="Table 11">
                <a:extLst>
                  <a:ext uri="{FF2B5EF4-FFF2-40B4-BE49-F238E27FC236}">
                    <a16:creationId xmlns:a16="http://schemas.microsoft.com/office/drawing/2014/main" id="{BE2B630C-1158-41C4-B451-247CB895A738}"/>
                  </a:ext>
                </a:extLst>
              </p:cNvPr>
              <p:cNvGraphicFramePr>
                <a:graphicFrameLocks noGrp="1"/>
              </p:cNvGraphicFramePr>
              <p:nvPr>
                <p:extLst>
                  <p:ext uri="{D42A27DB-BD31-4B8C-83A1-F6EECF244321}">
                    <p14:modId xmlns:p14="http://schemas.microsoft.com/office/powerpoint/2010/main" val="2002094166"/>
                  </p:ext>
                </p:extLst>
              </p:nvPr>
            </p:nvGraphicFramePr>
            <p:xfrm>
              <a:off x="7234237" y="5239263"/>
              <a:ext cx="3638552" cy="1463040"/>
            </p:xfrm>
            <a:graphic>
              <a:graphicData uri="http://schemas.openxmlformats.org/drawingml/2006/table">
                <a:tbl>
                  <a:tblPr firstRow="1" bandRow="1">
                    <a:tableStyleId>{073A0DAA-6AF3-43AB-8588-CEC1D06C72B9}</a:tableStyleId>
                  </a:tblPr>
                  <a:tblGrid>
                    <a:gridCol w="909638">
                      <a:extLst>
                        <a:ext uri="{9D8B030D-6E8A-4147-A177-3AD203B41FA5}">
                          <a16:colId xmlns:a16="http://schemas.microsoft.com/office/drawing/2014/main" val="1489221942"/>
                        </a:ext>
                      </a:extLst>
                    </a:gridCol>
                    <a:gridCol w="909638">
                      <a:extLst>
                        <a:ext uri="{9D8B030D-6E8A-4147-A177-3AD203B41FA5}">
                          <a16:colId xmlns:a16="http://schemas.microsoft.com/office/drawing/2014/main" val="4180450714"/>
                        </a:ext>
                      </a:extLst>
                    </a:gridCol>
                    <a:gridCol w="909638">
                      <a:extLst>
                        <a:ext uri="{9D8B030D-6E8A-4147-A177-3AD203B41FA5}">
                          <a16:colId xmlns:a16="http://schemas.microsoft.com/office/drawing/2014/main" val="4077850409"/>
                        </a:ext>
                      </a:extLst>
                    </a:gridCol>
                    <a:gridCol w="909638">
                      <a:extLst>
                        <a:ext uri="{9D8B030D-6E8A-4147-A177-3AD203B41FA5}">
                          <a16:colId xmlns:a16="http://schemas.microsoft.com/office/drawing/2014/main" val="1664395616"/>
                        </a:ext>
                      </a:extLst>
                    </a:gridCol>
                  </a:tblGrid>
                  <a:tr h="338837">
                    <a:tc>
                      <a:txBody>
                        <a:bodyPr/>
                        <a:lstStyle/>
                        <a:p>
                          <a:r>
                            <a:rPr lang="en-IN" dirty="0"/>
                            <a:t>cos (</a:t>
                          </a:r>
                          <a14:m>
                            <m:oMath xmlns:m="http://schemas.openxmlformats.org/officeDocument/2006/math">
                              <m:r>
                                <m:rPr>
                                  <m:sty m:val="p"/>
                                </m:rPr>
                                <a:rPr lang="en-IN" b="1" i="1" smtClean="0">
                                  <a:latin typeface="Cambria Math" panose="02040503050406030204" pitchFamily="18" charset="0"/>
                                </a:rPr>
                                <m:t>ϕ</m:t>
                              </m:r>
                            </m:oMath>
                          </a14:m>
                          <a:r>
                            <a:rPr lang="en-IN"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-sin (</a:t>
                          </a:r>
                          <a14:m>
                            <m:oMath xmlns:m="http://schemas.openxmlformats.org/officeDocument/2006/math">
                              <m:r>
                                <m:rPr>
                                  <m:sty m:val="p"/>
                                </m:rPr>
                                <a:rPr lang="en-IN" b="1" i="1" smtClean="0">
                                  <a:latin typeface="Cambria Math" panose="02040503050406030204" pitchFamily="18" charset="0"/>
                                </a:rPr>
                                <m:t>ϕ</m:t>
                              </m:r>
                            </m:oMath>
                          </a14:m>
                          <a:r>
                            <a:rPr lang="en-IN" dirty="0"/>
                            <a:t>)</a:t>
                          </a:r>
                        </a:p>
                      </a:txBody>
                      <a:tcPr/>
                    </a:tc>
                    <a:tc>
                      <a:txBody>
                        <a:bodyPr/>
                        <a:lstStyle/>
                        <a:p>
                          <a:r>
                            <a:rPr lang="en-IN" dirty="0"/>
                            <a:t>0</a:t>
                          </a:r>
                        </a:p>
                      </a:txBody>
                      <a:tcPr/>
                    </a:tc>
                    <a:tc>
                      <a:txBody>
                        <a:bodyPr/>
                        <a:lstStyle/>
                        <a:p>
                          <a:r>
                            <a:rPr lang="en-IN" dirty="0"/>
                            <a:t>X</a:t>
                          </a:r>
                        </a:p>
                      </a:txBody>
                      <a:tcPr/>
                    </a:tc>
                    <a:extLst>
                      <a:ext uri="{0D108BD9-81ED-4DB2-BD59-A6C34878D82A}">
                        <a16:rowId xmlns:a16="http://schemas.microsoft.com/office/drawing/2014/main" val="2773045057"/>
                      </a:ext>
                    </a:extLst>
                  </a:tr>
                  <a:tr h="338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sin (</a:t>
                          </a:r>
                          <a14:m>
                            <m:oMath xmlns:m="http://schemas.openxmlformats.org/officeDocument/2006/math">
                              <m:r>
                                <m:rPr>
                                  <m:sty m:val="p"/>
                                </m:rPr>
                                <a:rPr lang="en-IN" b="1" i="1" smtClean="0">
                                  <a:latin typeface="Cambria Math" panose="02040503050406030204" pitchFamily="18" charset="0"/>
                                </a:rPr>
                                <m:t>ϕ</m:t>
                              </m:r>
                            </m:oMath>
                          </a14:m>
                          <a:r>
                            <a:rPr lang="en-IN"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cos (</a:t>
                          </a:r>
                          <a14:m>
                            <m:oMath xmlns:m="http://schemas.openxmlformats.org/officeDocument/2006/math">
                              <m:r>
                                <m:rPr>
                                  <m:sty m:val="p"/>
                                </m:rPr>
                                <a:rPr lang="en-IN" b="1" i="1" smtClean="0">
                                  <a:latin typeface="Cambria Math" panose="02040503050406030204" pitchFamily="18" charset="0"/>
                                </a:rPr>
                                <m:t>ϕ</m:t>
                              </m:r>
                            </m:oMath>
                          </a14:m>
                          <a:r>
                            <a:rPr lang="en-IN" dirty="0"/>
                            <a:t>)</a:t>
                          </a:r>
                        </a:p>
                      </a:txBody>
                      <a:tcPr/>
                    </a:tc>
                    <a:tc>
                      <a:txBody>
                        <a:bodyPr/>
                        <a:lstStyle/>
                        <a:p>
                          <a:r>
                            <a:rPr lang="en-IN" dirty="0"/>
                            <a:t>0</a:t>
                          </a:r>
                        </a:p>
                      </a:txBody>
                      <a:tcPr/>
                    </a:tc>
                    <a:tc>
                      <a:txBody>
                        <a:bodyPr/>
                        <a:lstStyle/>
                        <a:p>
                          <a:r>
                            <a:rPr lang="en-IN" dirty="0"/>
                            <a:t>y</a:t>
                          </a:r>
                        </a:p>
                      </a:txBody>
                      <a:tcPr/>
                    </a:tc>
                    <a:extLst>
                      <a:ext uri="{0D108BD9-81ED-4DB2-BD59-A6C34878D82A}">
                        <a16:rowId xmlns:a16="http://schemas.microsoft.com/office/drawing/2014/main" val="1607630402"/>
                      </a:ext>
                    </a:extLst>
                  </a:tr>
                  <a:tr h="338837">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0.0963</a:t>
                          </a:r>
                        </a:p>
                      </a:txBody>
                      <a:tcPr/>
                    </a:tc>
                    <a:extLst>
                      <a:ext uri="{0D108BD9-81ED-4DB2-BD59-A6C34878D82A}">
                        <a16:rowId xmlns:a16="http://schemas.microsoft.com/office/drawing/2014/main" val="3723279805"/>
                      </a:ext>
                    </a:extLst>
                  </a:tr>
                  <a:tr h="338837">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754604713"/>
                      </a:ext>
                    </a:extLst>
                  </a:tr>
                </a:tbl>
              </a:graphicData>
            </a:graphic>
          </p:graphicFrame>
        </mc:Choice>
        <mc:Fallback>
          <p:graphicFrame>
            <p:nvGraphicFramePr>
              <p:cNvPr id="11" name="Table 11">
                <a:extLst>
                  <a:ext uri="{FF2B5EF4-FFF2-40B4-BE49-F238E27FC236}">
                    <a16:creationId xmlns:a16="http://schemas.microsoft.com/office/drawing/2014/main" id="{BE2B630C-1158-41C4-B451-247CB895A738}"/>
                  </a:ext>
                </a:extLst>
              </p:cNvPr>
              <p:cNvGraphicFramePr>
                <a:graphicFrameLocks noGrp="1"/>
              </p:cNvGraphicFramePr>
              <p:nvPr>
                <p:extLst>
                  <p:ext uri="{D42A27DB-BD31-4B8C-83A1-F6EECF244321}">
                    <p14:modId xmlns:p14="http://schemas.microsoft.com/office/powerpoint/2010/main" val="2002094166"/>
                  </p:ext>
                </p:extLst>
              </p:nvPr>
            </p:nvGraphicFramePr>
            <p:xfrm>
              <a:off x="7234237" y="5239263"/>
              <a:ext cx="3638552" cy="1463040"/>
            </p:xfrm>
            <a:graphic>
              <a:graphicData uri="http://schemas.openxmlformats.org/drawingml/2006/table">
                <a:tbl>
                  <a:tblPr firstRow="1" bandRow="1">
                    <a:tableStyleId>{073A0DAA-6AF3-43AB-8588-CEC1D06C72B9}</a:tableStyleId>
                  </a:tblPr>
                  <a:tblGrid>
                    <a:gridCol w="909638">
                      <a:extLst>
                        <a:ext uri="{9D8B030D-6E8A-4147-A177-3AD203B41FA5}">
                          <a16:colId xmlns:a16="http://schemas.microsoft.com/office/drawing/2014/main" val="1489221942"/>
                        </a:ext>
                      </a:extLst>
                    </a:gridCol>
                    <a:gridCol w="909638">
                      <a:extLst>
                        <a:ext uri="{9D8B030D-6E8A-4147-A177-3AD203B41FA5}">
                          <a16:colId xmlns:a16="http://schemas.microsoft.com/office/drawing/2014/main" val="4180450714"/>
                        </a:ext>
                      </a:extLst>
                    </a:gridCol>
                    <a:gridCol w="909638">
                      <a:extLst>
                        <a:ext uri="{9D8B030D-6E8A-4147-A177-3AD203B41FA5}">
                          <a16:colId xmlns:a16="http://schemas.microsoft.com/office/drawing/2014/main" val="4077850409"/>
                        </a:ext>
                      </a:extLst>
                    </a:gridCol>
                    <a:gridCol w="909638">
                      <a:extLst>
                        <a:ext uri="{9D8B030D-6E8A-4147-A177-3AD203B41FA5}">
                          <a16:colId xmlns:a16="http://schemas.microsoft.com/office/drawing/2014/main" val="1664395616"/>
                        </a:ext>
                      </a:extLst>
                    </a:gridCol>
                  </a:tblGrid>
                  <a:tr h="365760">
                    <a:tc>
                      <a:txBody>
                        <a:bodyPr/>
                        <a:lstStyle/>
                        <a:p>
                          <a:endParaRPr lang="en-US"/>
                        </a:p>
                      </a:txBody>
                      <a:tcPr>
                        <a:blipFill>
                          <a:blip r:embed="rId6"/>
                          <a:stretch>
                            <a:fillRect l="-667" t="-8333" r="-301333" b="-326667"/>
                          </a:stretch>
                        </a:blipFill>
                      </a:tcPr>
                    </a:tc>
                    <a:tc>
                      <a:txBody>
                        <a:bodyPr/>
                        <a:lstStyle/>
                        <a:p>
                          <a:endParaRPr lang="en-US"/>
                        </a:p>
                      </a:txBody>
                      <a:tcPr>
                        <a:blipFill>
                          <a:blip r:embed="rId6"/>
                          <a:stretch>
                            <a:fillRect l="-101342" t="-8333" r="-203356" b="-326667"/>
                          </a:stretch>
                        </a:blipFill>
                      </a:tcPr>
                    </a:tc>
                    <a:tc>
                      <a:txBody>
                        <a:bodyPr/>
                        <a:lstStyle/>
                        <a:p>
                          <a:r>
                            <a:rPr lang="en-IN" dirty="0"/>
                            <a:t>0</a:t>
                          </a:r>
                        </a:p>
                      </a:txBody>
                      <a:tcPr/>
                    </a:tc>
                    <a:tc>
                      <a:txBody>
                        <a:bodyPr/>
                        <a:lstStyle/>
                        <a:p>
                          <a:r>
                            <a:rPr lang="en-IN" dirty="0"/>
                            <a:t>X</a:t>
                          </a:r>
                        </a:p>
                      </a:txBody>
                      <a:tcPr/>
                    </a:tc>
                    <a:extLst>
                      <a:ext uri="{0D108BD9-81ED-4DB2-BD59-A6C34878D82A}">
                        <a16:rowId xmlns:a16="http://schemas.microsoft.com/office/drawing/2014/main" val="2773045057"/>
                      </a:ext>
                    </a:extLst>
                  </a:tr>
                  <a:tr h="365760">
                    <a:tc>
                      <a:txBody>
                        <a:bodyPr/>
                        <a:lstStyle/>
                        <a:p>
                          <a:endParaRPr lang="en-US"/>
                        </a:p>
                      </a:txBody>
                      <a:tcPr>
                        <a:blipFill>
                          <a:blip r:embed="rId6"/>
                          <a:stretch>
                            <a:fillRect l="-667" t="-106557" r="-301333" b="-221311"/>
                          </a:stretch>
                        </a:blipFill>
                      </a:tcPr>
                    </a:tc>
                    <a:tc>
                      <a:txBody>
                        <a:bodyPr/>
                        <a:lstStyle/>
                        <a:p>
                          <a:endParaRPr lang="en-US"/>
                        </a:p>
                      </a:txBody>
                      <a:tcPr>
                        <a:blipFill>
                          <a:blip r:embed="rId6"/>
                          <a:stretch>
                            <a:fillRect l="-101342" t="-106557" r="-203356" b="-221311"/>
                          </a:stretch>
                        </a:blipFill>
                      </a:tcPr>
                    </a:tc>
                    <a:tc>
                      <a:txBody>
                        <a:bodyPr/>
                        <a:lstStyle/>
                        <a:p>
                          <a:r>
                            <a:rPr lang="en-IN" dirty="0"/>
                            <a:t>0</a:t>
                          </a:r>
                        </a:p>
                      </a:txBody>
                      <a:tcPr/>
                    </a:tc>
                    <a:tc>
                      <a:txBody>
                        <a:bodyPr/>
                        <a:lstStyle/>
                        <a:p>
                          <a:r>
                            <a:rPr lang="en-IN" dirty="0"/>
                            <a:t>y</a:t>
                          </a:r>
                        </a:p>
                      </a:txBody>
                      <a:tcPr/>
                    </a:tc>
                    <a:extLst>
                      <a:ext uri="{0D108BD9-81ED-4DB2-BD59-A6C34878D82A}">
                        <a16:rowId xmlns:a16="http://schemas.microsoft.com/office/drawing/2014/main" val="1607630402"/>
                      </a:ext>
                    </a:extLst>
                  </a:tr>
                  <a:tr h="365760">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0.0963</a:t>
                          </a:r>
                        </a:p>
                      </a:txBody>
                      <a:tcPr/>
                    </a:tc>
                    <a:extLst>
                      <a:ext uri="{0D108BD9-81ED-4DB2-BD59-A6C34878D82A}">
                        <a16:rowId xmlns:a16="http://schemas.microsoft.com/office/drawing/2014/main" val="3723279805"/>
                      </a:ext>
                    </a:extLst>
                  </a:tr>
                  <a:tr h="365760">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1754604713"/>
                      </a:ext>
                    </a:extLst>
                  </a:tr>
                </a:tbl>
              </a:graphicData>
            </a:graphic>
          </p:graphicFrame>
        </mc:Fallback>
      </mc:AlternateContent>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6D1C-AED5-4B42-9895-3838849B637A}"/>
              </a:ext>
            </a:extLst>
          </p:cNvPr>
          <p:cNvSpPr>
            <a:spLocks noGrp="1"/>
          </p:cNvSpPr>
          <p:nvPr>
            <p:ph type="title"/>
          </p:nvPr>
        </p:nvSpPr>
        <p:spPr>
          <a:xfrm>
            <a:off x="1141412" y="161318"/>
            <a:ext cx="9905998" cy="708258"/>
          </a:xfrm>
        </p:spPr>
        <p:txBody>
          <a:bodyPr/>
          <a:lstStyle/>
          <a:p>
            <a:r>
              <a:rPr lang="en-IN" dirty="0"/>
              <a:t>Project details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58EA4CB-0F28-4E64-889A-1382074D93FD}"/>
                  </a:ext>
                </a:extLst>
              </p:cNvPr>
              <p:cNvSpPr>
                <a:spLocks noGrp="1"/>
              </p:cNvSpPr>
              <p:nvPr>
                <p:ph idx="1"/>
              </p:nvPr>
            </p:nvSpPr>
            <p:spPr>
              <a:xfrm>
                <a:off x="1015906" y="869575"/>
                <a:ext cx="9905999" cy="5719483"/>
              </a:xfrm>
            </p:spPr>
            <p:txBody>
              <a:bodyPr>
                <a:normAutofit/>
              </a:bodyPr>
              <a:lstStyle/>
              <a:p>
                <a:pPr>
                  <a:lnSpc>
                    <a:spcPct val="100000"/>
                  </a:lnSpc>
                </a:pPr>
                <a:r>
                  <a:rPr lang="en-IN" sz="1600" dirty="0"/>
                  <a:t>I completed this project using 3 milestones.</a:t>
                </a:r>
              </a:p>
              <a:p>
                <a:pPr>
                  <a:lnSpc>
                    <a:spcPct val="100000"/>
                  </a:lnSpc>
                </a:pPr>
                <a:r>
                  <a:rPr lang="en-IN" sz="1600" dirty="0"/>
                  <a:t>First, I wrote a code for the </a:t>
                </a:r>
                <a:r>
                  <a:rPr lang="en-IN" sz="1600" b="1" u="sng" dirty="0"/>
                  <a:t>NextState</a:t>
                </a:r>
                <a:r>
                  <a:rPr lang="en-IN" sz="1600" b="1" dirty="0"/>
                  <a:t> </a:t>
                </a:r>
                <a:r>
                  <a:rPr lang="en-IN" sz="1600" dirty="0"/>
                  <a:t>function which takes input as the following</a:t>
                </a:r>
              </a:p>
              <a:p>
                <a:pPr marL="457200" indent="-457200">
                  <a:lnSpc>
                    <a:spcPct val="100000"/>
                  </a:lnSpc>
                  <a:buFont typeface="+mj-lt"/>
                  <a:buAutoNum type="arabicPeriod"/>
                </a:pPr>
                <a:r>
                  <a:rPr lang="en-US" sz="1600" dirty="0"/>
                  <a:t>A 12-vector representing the current configuration of the robot (3 variables for the chassis configuration, 5 variables for the arm configuration, and 4 variables for the wheel angles). </a:t>
                </a:r>
              </a:p>
              <a:p>
                <a:pPr marL="457200" indent="-457200">
                  <a:lnSpc>
                    <a:spcPct val="100000"/>
                  </a:lnSpc>
                  <a:buFont typeface="+mj-lt"/>
                  <a:buAutoNum type="arabicPeriod"/>
                </a:pPr>
                <a:r>
                  <a:rPr lang="en-IN" sz="1600" dirty="0"/>
                  <a:t> </a:t>
                </a:r>
                <a:r>
                  <a:rPr lang="en-US" sz="1600" dirty="0"/>
                  <a:t>A 9-vector of controls indicating the arm joint speeds </a:t>
                </a:r>
                <a14:m>
                  <m:oMath xmlns:m="http://schemas.openxmlformats.org/officeDocument/2006/math">
                    <m:r>
                      <m:rPr>
                        <m:sty m:val="p"/>
                      </m:rPr>
                      <a:rPr lang="en-IN" sz="1600" b="0" i="1" smtClean="0">
                        <a:latin typeface="Cambria Math" panose="02040503050406030204" pitchFamily="18" charset="0"/>
                      </a:rPr>
                      <m:t>ω</m:t>
                    </m:r>
                  </m:oMath>
                </a14:m>
                <a:r>
                  <a:rPr lang="en-IN" sz="1600" dirty="0"/>
                  <a:t> </a:t>
                </a:r>
                <a:r>
                  <a:rPr lang="en-US" sz="1600" dirty="0"/>
                  <a:t>(5 variables) and the wheel speeds </a:t>
                </a:r>
                <a:r>
                  <a:rPr lang="en-US" sz="1600" i="1" dirty="0"/>
                  <a:t>u</a:t>
                </a:r>
                <a:r>
                  <a:rPr lang="en-US" sz="1600" dirty="0"/>
                  <a:t> (4 variables). </a:t>
                </a:r>
              </a:p>
              <a:p>
                <a:pPr marL="457200" indent="-457200">
                  <a:lnSpc>
                    <a:spcPct val="100000"/>
                  </a:lnSpc>
                  <a:buFont typeface="+mj-lt"/>
                  <a:buAutoNum type="arabicPeriod"/>
                </a:pPr>
                <a:r>
                  <a:rPr lang="en-IN" sz="1600" dirty="0"/>
                  <a:t>A timestep </a:t>
                </a:r>
                <a:r>
                  <a:rPr lang="el-GR" sz="1600" dirty="0"/>
                  <a:t>Δ</a:t>
                </a:r>
                <a:r>
                  <a:rPr lang="en-IN" sz="1600" i="1" dirty="0"/>
                  <a:t>t</a:t>
                </a:r>
                <a:r>
                  <a:rPr lang="en-IN" sz="1600" dirty="0"/>
                  <a:t>.</a:t>
                </a:r>
              </a:p>
              <a:p>
                <a:pPr marL="457200" indent="-457200">
                  <a:lnSpc>
                    <a:spcPct val="100000"/>
                  </a:lnSpc>
                  <a:buFont typeface="+mj-lt"/>
                  <a:buAutoNum type="arabicPeriod"/>
                </a:pPr>
                <a:r>
                  <a:rPr lang="en-US" sz="1600" dirty="0"/>
                  <a:t>A positive real value indicating the maximum angular speed of the arm joints and the wheels. For example, if this value is 12.3, the angular speed of the wheels and arm joints is limited to the range [-12.3 radians/s, 12.3 radians/s]. Any speed in the 9-vector of controls that is outside this range will be set to the nearest boundary of the range. If you don't want speed limits, just use a very large number. If you prefer, your function can accept separate speed limits for the wheels and arm joints. </a:t>
                </a:r>
              </a:p>
              <a:p>
                <a:pPr>
                  <a:lnSpc>
                    <a:spcPct val="100000"/>
                  </a:lnSpc>
                </a:pPr>
                <a:r>
                  <a:rPr lang="en-US" sz="1600" dirty="0"/>
                  <a:t>Output: A 12-vector representing the configuration of the robot time Δ</a:t>
                </a:r>
                <a:r>
                  <a:rPr lang="en-US" sz="1600" i="1" dirty="0"/>
                  <a:t>t</a:t>
                </a:r>
                <a:r>
                  <a:rPr lang="en-US" sz="1600" dirty="0"/>
                  <a:t> later. </a:t>
                </a:r>
              </a:p>
              <a:p>
                <a:pPr marL="342900" indent="-342900">
                  <a:lnSpc>
                    <a:spcPct val="100000"/>
                  </a:lnSpc>
                  <a:buFont typeface="+mj-lt"/>
                  <a:buAutoNum type="arabicPeriod"/>
                </a:pPr>
                <a:r>
                  <a:rPr lang="en-US" sz="1600" dirty="0"/>
                  <a:t>new arm joint angles = (old arm joint angles) + (joint speeds) * Δ</a:t>
                </a:r>
                <a:r>
                  <a:rPr lang="en-US" sz="1600" i="1" dirty="0"/>
                  <a:t>t</a:t>
                </a:r>
              </a:p>
              <a:p>
                <a:pPr marL="342900" indent="-342900">
                  <a:lnSpc>
                    <a:spcPct val="100000"/>
                  </a:lnSpc>
                  <a:buFont typeface="+mj-lt"/>
                  <a:buAutoNum type="arabicPeriod"/>
                </a:pPr>
                <a:r>
                  <a:rPr lang="en-US" sz="1600" dirty="0"/>
                  <a:t>new wheel angles = (old wheel angles) + (wheel speeds) * Δ</a:t>
                </a:r>
                <a:r>
                  <a:rPr lang="en-US" sz="1600" i="1" dirty="0"/>
                  <a:t>t</a:t>
                </a:r>
              </a:p>
              <a:p>
                <a:pPr marL="342900" indent="-342900">
                  <a:lnSpc>
                    <a:spcPct val="100000"/>
                  </a:lnSpc>
                  <a:buFont typeface="+mj-lt"/>
                  <a:buAutoNum type="arabicPeriod"/>
                </a:pPr>
                <a:r>
                  <a:rPr lang="en-US" sz="1600" dirty="0"/>
                  <a:t>new chassis configuration is obtained from odometry.</a:t>
                </a:r>
              </a:p>
              <a:p>
                <a:pPr marL="457200" indent="-457200">
                  <a:lnSpc>
                    <a:spcPct val="100000"/>
                  </a:lnSpc>
                  <a:buFont typeface="+mj-lt"/>
                  <a:buAutoNum type="arabicPeriod"/>
                </a:pPr>
                <a:endParaRPr lang="en-IN" sz="1600" dirty="0"/>
              </a:p>
            </p:txBody>
          </p:sp>
        </mc:Choice>
        <mc:Fallback>
          <p:sp>
            <p:nvSpPr>
              <p:cNvPr id="3" name="Content Placeholder 2">
                <a:extLst>
                  <a:ext uri="{FF2B5EF4-FFF2-40B4-BE49-F238E27FC236}">
                    <a16:creationId xmlns:a16="http://schemas.microsoft.com/office/drawing/2014/main" id="{758EA4CB-0F28-4E64-889A-1382074D93FD}"/>
                  </a:ext>
                </a:extLst>
              </p:cNvPr>
              <p:cNvSpPr>
                <a:spLocks noGrp="1" noRot="1" noChangeAspect="1" noMove="1" noResize="1" noEditPoints="1" noAdjustHandles="1" noChangeArrowheads="1" noChangeShapeType="1" noTextEdit="1"/>
              </p:cNvSpPr>
              <p:nvPr>
                <p:ph idx="1"/>
              </p:nvPr>
            </p:nvSpPr>
            <p:spPr>
              <a:xfrm>
                <a:off x="1015906" y="869575"/>
                <a:ext cx="9905999" cy="5719483"/>
              </a:xfrm>
              <a:blipFill>
                <a:blip r:embed="rId2"/>
                <a:stretch>
                  <a:fillRect l="-554" t="-1279"/>
                </a:stretch>
              </a:blipFill>
            </p:spPr>
            <p:txBody>
              <a:bodyPr/>
              <a:lstStyle/>
              <a:p>
                <a:r>
                  <a:rPr lang="en-IN">
                    <a:noFill/>
                  </a:rPr>
                  <a:t> </a:t>
                </a:r>
              </a:p>
            </p:txBody>
          </p:sp>
        </mc:Fallback>
      </mc:AlternateContent>
    </p:spTree>
    <p:extLst>
      <p:ext uri="{BB962C8B-B14F-4D97-AF65-F5344CB8AC3E}">
        <p14:creationId xmlns:p14="http://schemas.microsoft.com/office/powerpoint/2010/main" val="4095266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0B7E0-F32B-4798-BE01-50946283D6FB}"/>
              </a:ext>
            </a:extLst>
          </p:cNvPr>
          <p:cNvSpPr>
            <a:spLocks noGrp="1"/>
          </p:cNvSpPr>
          <p:nvPr>
            <p:ph idx="1"/>
          </p:nvPr>
        </p:nvSpPr>
        <p:spPr>
          <a:xfrm>
            <a:off x="1246094" y="0"/>
            <a:ext cx="10945906" cy="6858000"/>
          </a:xfrm>
        </p:spPr>
        <p:txBody>
          <a:bodyPr>
            <a:normAutofit/>
          </a:bodyPr>
          <a:lstStyle/>
          <a:p>
            <a:pPr>
              <a:lnSpc>
                <a:spcPct val="100000"/>
              </a:lnSpc>
            </a:pPr>
            <a:r>
              <a:rPr lang="en-IN" sz="1800" dirty="0"/>
              <a:t>MILESTONE 2:TRAJECTORY GENERATOR</a:t>
            </a:r>
          </a:p>
          <a:p>
            <a:pPr>
              <a:lnSpc>
                <a:spcPct val="100000"/>
              </a:lnSpc>
            </a:pPr>
            <a:r>
              <a:rPr lang="en-IN" sz="1800" dirty="0"/>
              <a:t>The total trajectory for picking up a block from a given place and keeping it at another place and then returning to its original position can be made to comprise of 9 independent trajectories.</a:t>
            </a:r>
          </a:p>
          <a:p>
            <a:pPr>
              <a:lnSpc>
                <a:spcPct val="100000"/>
              </a:lnSpc>
              <a:buFont typeface="+mj-lt"/>
              <a:buAutoNum type="arabicPeriod"/>
            </a:pPr>
            <a:r>
              <a:rPr lang="en-US" sz="1800" dirty="0"/>
              <a:t>A trajectory to move the gripper from its initial configuration to a "standoff" configuration a few cm above the block. </a:t>
            </a:r>
          </a:p>
          <a:p>
            <a:pPr>
              <a:lnSpc>
                <a:spcPct val="100000"/>
              </a:lnSpc>
              <a:buFont typeface="+mj-lt"/>
              <a:buAutoNum type="arabicPeriod"/>
            </a:pPr>
            <a:r>
              <a:rPr lang="en-US" sz="1800" dirty="0"/>
              <a:t>A trajectory to move the gripper down to the grasp position. </a:t>
            </a:r>
          </a:p>
          <a:p>
            <a:pPr>
              <a:lnSpc>
                <a:spcPct val="100000"/>
              </a:lnSpc>
              <a:buFont typeface="+mj-lt"/>
              <a:buAutoNum type="arabicPeriod"/>
            </a:pPr>
            <a:r>
              <a:rPr lang="en-US" sz="1800" dirty="0"/>
              <a:t>Closing of the gripper. </a:t>
            </a:r>
          </a:p>
          <a:p>
            <a:pPr>
              <a:lnSpc>
                <a:spcPct val="100000"/>
              </a:lnSpc>
              <a:buFont typeface="+mj-lt"/>
              <a:buAutoNum type="arabicPeriod"/>
            </a:pPr>
            <a:r>
              <a:rPr lang="en-US" sz="1800" dirty="0"/>
              <a:t>A trajectory to move the gripper back up to the "standoff" configuration. </a:t>
            </a:r>
          </a:p>
          <a:p>
            <a:pPr>
              <a:lnSpc>
                <a:spcPct val="100000"/>
              </a:lnSpc>
              <a:buFont typeface="+mj-lt"/>
              <a:buAutoNum type="arabicPeriod"/>
            </a:pPr>
            <a:r>
              <a:rPr lang="en-US" sz="1800" dirty="0"/>
              <a:t>A trajectory to move the gripper to a "standoff" configuration above the final configuration. </a:t>
            </a:r>
          </a:p>
          <a:p>
            <a:pPr>
              <a:lnSpc>
                <a:spcPct val="100000"/>
              </a:lnSpc>
              <a:buFont typeface="+mj-lt"/>
              <a:buAutoNum type="arabicPeriod"/>
            </a:pPr>
            <a:r>
              <a:rPr lang="en-US" sz="1800" dirty="0"/>
              <a:t>A trajectory to move the gripper to the final configuration of the object. </a:t>
            </a:r>
          </a:p>
          <a:p>
            <a:pPr>
              <a:lnSpc>
                <a:spcPct val="100000"/>
              </a:lnSpc>
              <a:buFont typeface="+mj-lt"/>
              <a:buAutoNum type="arabicPeriod"/>
            </a:pPr>
            <a:r>
              <a:rPr lang="en-US" sz="1800" dirty="0"/>
              <a:t>Opening of the gripper. </a:t>
            </a:r>
          </a:p>
          <a:p>
            <a:pPr>
              <a:lnSpc>
                <a:spcPct val="100000"/>
              </a:lnSpc>
              <a:buFont typeface="+mj-lt"/>
              <a:buAutoNum type="arabicPeriod"/>
            </a:pPr>
            <a:r>
              <a:rPr lang="en-US" sz="1800" dirty="0"/>
              <a:t>A trajectory to move the gripper back to the "standoff" configuration. </a:t>
            </a:r>
          </a:p>
          <a:p>
            <a:pPr>
              <a:lnSpc>
                <a:spcPct val="100000"/>
              </a:lnSpc>
              <a:buFont typeface="+mj-lt"/>
              <a:buAutoNum type="arabicPeriod"/>
            </a:pPr>
            <a:r>
              <a:rPr lang="en-US" sz="1800" dirty="0"/>
              <a:t> A trajectory to move the gripper to a "standoff" configuration above the initial home configuration. </a:t>
            </a:r>
          </a:p>
          <a:p>
            <a:pPr marL="0" indent="0">
              <a:lnSpc>
                <a:spcPct val="100000"/>
              </a:lnSpc>
              <a:buNone/>
            </a:pPr>
            <a:r>
              <a:rPr lang="en-US" sz="1800" dirty="0"/>
              <a:t>These above trajectory can be realized using the SCREWTRAJECTORY function from the MODERN ROBOTICS  </a:t>
            </a:r>
          </a:p>
          <a:p>
            <a:pPr marL="0" indent="0">
              <a:lnSpc>
                <a:spcPct val="100000"/>
              </a:lnSpc>
              <a:buNone/>
            </a:pPr>
            <a:r>
              <a:rPr lang="en-US" sz="1800" dirty="0"/>
              <a:t>Code library.</a:t>
            </a:r>
          </a:p>
          <a:p>
            <a:pPr>
              <a:lnSpc>
                <a:spcPct val="100000"/>
              </a:lnSpc>
            </a:pPr>
            <a:endParaRPr lang="en-IN" sz="1800" dirty="0"/>
          </a:p>
        </p:txBody>
      </p:sp>
    </p:spTree>
    <p:extLst>
      <p:ext uri="{BB962C8B-B14F-4D97-AF65-F5344CB8AC3E}">
        <p14:creationId xmlns:p14="http://schemas.microsoft.com/office/powerpoint/2010/main" val="2856642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98B1AEC-DA41-4B35-87A8-41DB87A4DAAF}"/>
                  </a:ext>
                </a:extLst>
              </p:cNvPr>
              <p:cNvSpPr>
                <a:spLocks noGrp="1"/>
              </p:cNvSpPr>
              <p:nvPr>
                <p:ph idx="1"/>
              </p:nvPr>
            </p:nvSpPr>
            <p:spPr>
              <a:xfrm>
                <a:off x="1141412" y="0"/>
                <a:ext cx="9905999" cy="6920753"/>
              </a:xfrm>
            </p:spPr>
            <p:txBody>
              <a:bodyPr>
                <a:normAutofit/>
              </a:bodyPr>
              <a:lstStyle/>
              <a:p>
                <a:pPr>
                  <a:lnSpc>
                    <a:spcPct val="100000"/>
                  </a:lnSpc>
                </a:pPr>
                <a:r>
                  <a:rPr lang="en-IN" sz="1800" dirty="0"/>
                  <a:t>MILESTONE 3: FEEDFORWARD CONTROL</a:t>
                </a:r>
              </a:p>
              <a:p>
                <a:pPr>
                  <a:lnSpc>
                    <a:spcPct val="100000"/>
                  </a:lnSpc>
                </a:pPr>
                <a:r>
                  <a:rPr lang="en-IN" sz="1800" dirty="0"/>
                  <a:t>Control law to be used is </a:t>
                </a:r>
              </a:p>
              <a:p>
                <a:pPr>
                  <a:lnSpc>
                    <a:spcPct val="100000"/>
                  </a:lnSpc>
                </a:pPr>
                <a14:m>
                  <m:oMath xmlns:m="http://schemas.openxmlformats.org/officeDocument/2006/math">
                    <m:r>
                      <a:rPr lang="en-IN" sz="1800" b="0" i="1" smtClean="0">
                        <a:latin typeface="Cambria Math" panose="02040503050406030204" pitchFamily="18" charset="0"/>
                        <a:sym typeface="Symbol" panose="05050102010706020507" pitchFamily="18" charset="2"/>
                      </a:rPr>
                      <m:t></m:t>
                    </m:r>
                  </m:oMath>
                </a14:m>
                <a:r>
                  <a:rPr lang="en-IN" sz="1800" b="0" dirty="0"/>
                  <a:t>(t)=[Ad</a:t>
                </a:r>
                <a:r>
                  <a:rPr lang="en-IN" sz="1800" b="0" baseline="-25000" dirty="0"/>
                  <a:t>X</a:t>
                </a:r>
                <a:r>
                  <a:rPr lang="en-IN" sz="1800" baseline="-25000" dirty="0"/>
                  <a:t>-1Xd</a:t>
                </a:r>
                <a:r>
                  <a:rPr lang="en-IN" sz="1800" dirty="0"/>
                  <a:t>]</a:t>
                </a:r>
                <a:r>
                  <a:rPr lang="en-IN" sz="1800" dirty="0">
                    <a:sym typeface="Symbol" panose="05050102010706020507" pitchFamily="18" charset="2"/>
                  </a:rPr>
                  <a:t> </a:t>
                </a:r>
                <a14:m>
                  <m:oMath xmlns:m="http://schemas.openxmlformats.org/officeDocument/2006/math">
                    <m:r>
                      <a:rPr lang="en-IN" sz="1800" i="1">
                        <a:latin typeface="Cambria Math" panose="02040503050406030204" pitchFamily="18" charset="0"/>
                        <a:sym typeface="Symbol" panose="05050102010706020507" pitchFamily="18" charset="2"/>
                      </a:rPr>
                      <m:t></m:t>
                    </m:r>
                  </m:oMath>
                </a14:m>
                <a:r>
                  <a:rPr lang="en-IN" sz="1800" b="0" baseline="-25000" dirty="0"/>
                  <a:t>d</a:t>
                </a:r>
                <a:r>
                  <a:rPr lang="en-IN" sz="1800" b="0" dirty="0"/>
                  <a:t>(t) + K</a:t>
                </a:r>
                <a:r>
                  <a:rPr lang="en-IN" sz="1800" b="0" baseline="-25000" dirty="0"/>
                  <a:t>p</a:t>
                </a:r>
                <a:r>
                  <a:rPr lang="en-IN" sz="1800" b="0" dirty="0"/>
                  <a:t>X</a:t>
                </a:r>
                <a:r>
                  <a:rPr lang="en-IN" sz="1800" b="0" baseline="-25000" dirty="0"/>
                  <a:t>err</a:t>
                </a:r>
                <a:r>
                  <a:rPr lang="en-IN" sz="1800" b="0" dirty="0"/>
                  <a:t>(t) + K</a:t>
                </a:r>
                <a:r>
                  <a:rPr lang="en-IN" sz="1800" b="0" baseline="-25000" dirty="0"/>
                  <a:t>i</a:t>
                </a:r>
                <a:r>
                  <a:rPr lang="en-IN" sz="1800" b="0" dirty="0"/>
                  <a:t> </a:t>
                </a:r>
                <a14:m>
                  <m:oMath xmlns:m="http://schemas.openxmlformats.org/officeDocument/2006/math">
                    <m:nary>
                      <m:naryPr>
                        <m:ctrlPr>
                          <a:rPr lang="en-IN" sz="1800" b="0" i="1" smtClean="0">
                            <a:latin typeface="Cambria Math" panose="02040503050406030204" pitchFamily="18" charset="0"/>
                          </a:rPr>
                        </m:ctrlPr>
                      </m:naryPr>
                      <m:sub>
                        <m:r>
                          <m:rPr>
                            <m:brk m:alnAt="23"/>
                          </m:rPr>
                          <a:rPr lang="en-IN" sz="1800" b="0" i="1" smtClean="0">
                            <a:latin typeface="Cambria Math" panose="02040503050406030204" pitchFamily="18" charset="0"/>
                          </a:rPr>
                          <m:t>0</m:t>
                        </m:r>
                      </m:sub>
                      <m:sup>
                        <m:r>
                          <a:rPr lang="en-IN" sz="1800" b="0" i="1" smtClean="0">
                            <a:latin typeface="Cambria Math" panose="02040503050406030204" pitchFamily="18" charset="0"/>
                          </a:rPr>
                          <m:t>𝑡</m:t>
                        </m:r>
                      </m:sup>
                      <m:e>
                        <m:r>
                          <a:rPr lang="en-IN" sz="1800" b="0" i="1" smtClean="0">
                            <a:latin typeface="Cambria Math" panose="02040503050406030204" pitchFamily="18" charset="0"/>
                          </a:rPr>
                          <m:t>𝑋𝑒𝑟𝑟</m:t>
                        </m:r>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𝑡</m:t>
                            </m:r>
                          </m:e>
                        </m:d>
                        <m:r>
                          <a:rPr lang="en-IN" sz="1800" b="0" i="1" smtClean="0">
                            <a:latin typeface="Cambria Math" panose="02040503050406030204" pitchFamily="18" charset="0"/>
                          </a:rPr>
                          <m:t>𝑑𝑡</m:t>
                        </m:r>
                      </m:e>
                    </m:nary>
                  </m:oMath>
                </a14:m>
                <a:endParaRPr lang="en-IN" sz="1800" b="0" dirty="0"/>
              </a:p>
              <a:p>
                <a:pPr>
                  <a:lnSpc>
                    <a:spcPct val="100000"/>
                  </a:lnSpc>
                </a:pPr>
                <a:r>
                  <a:rPr lang="en-IN" sz="1800" dirty="0"/>
                  <a:t>Input :</a:t>
                </a:r>
              </a:p>
              <a:p>
                <a:pPr>
                  <a:lnSpc>
                    <a:spcPct val="100000"/>
                  </a:lnSpc>
                  <a:buFont typeface="Arial" panose="020B0604020202020204" pitchFamily="34" charset="0"/>
                  <a:buChar char="•"/>
                </a:pPr>
                <a:r>
                  <a:rPr lang="en-US" sz="1800" dirty="0"/>
                  <a:t>The current </a:t>
                </a:r>
                <a:r>
                  <a:rPr lang="en-US" sz="1800" i="1" dirty="0"/>
                  <a:t>actual</a:t>
                </a:r>
                <a:r>
                  <a:rPr lang="en-US" sz="1800" dirty="0"/>
                  <a:t> end-effector configuration </a:t>
                </a:r>
                <a:r>
                  <a:rPr lang="en-US" sz="1800" i="1" dirty="0"/>
                  <a:t>X</a:t>
                </a:r>
                <a:r>
                  <a:rPr lang="en-US" sz="1800" dirty="0"/>
                  <a:t> (also written </a:t>
                </a:r>
                <a:r>
                  <a:rPr lang="en-US" sz="1800" i="1" dirty="0"/>
                  <a:t>T</a:t>
                </a:r>
                <a:r>
                  <a:rPr lang="en-US" sz="1800" i="1" baseline="-25000" dirty="0"/>
                  <a:t>se</a:t>
                </a:r>
                <a:r>
                  <a:rPr lang="en-US" sz="1800" dirty="0"/>
                  <a:t>). </a:t>
                </a:r>
              </a:p>
              <a:p>
                <a:pPr>
                  <a:lnSpc>
                    <a:spcPct val="100000"/>
                  </a:lnSpc>
                  <a:buFont typeface="Arial" panose="020B0604020202020204" pitchFamily="34" charset="0"/>
                  <a:buChar char="•"/>
                </a:pPr>
                <a:r>
                  <a:rPr lang="en-US" sz="1800" dirty="0"/>
                  <a:t>The current end-effector </a:t>
                </a:r>
                <a:r>
                  <a:rPr lang="en-US" sz="1800" i="1" dirty="0"/>
                  <a:t>reference</a:t>
                </a:r>
                <a:r>
                  <a:rPr lang="en-US" sz="1800" dirty="0"/>
                  <a:t> configuration </a:t>
                </a:r>
                <a:r>
                  <a:rPr lang="en-US" sz="1800" i="1" dirty="0"/>
                  <a:t>X</a:t>
                </a:r>
                <a:r>
                  <a:rPr lang="en-US" sz="1800" i="1" baseline="-25000" dirty="0"/>
                  <a:t>d</a:t>
                </a:r>
                <a:r>
                  <a:rPr lang="en-US" sz="1800" dirty="0"/>
                  <a:t> (i.e., </a:t>
                </a:r>
                <a:r>
                  <a:rPr lang="en-US" sz="1800" i="1" dirty="0"/>
                  <a:t>T</a:t>
                </a:r>
                <a:r>
                  <a:rPr lang="en-US" sz="1800" i="1" baseline="-25000" dirty="0"/>
                  <a:t>se</a:t>
                </a:r>
                <a:r>
                  <a:rPr lang="en-US" sz="1800" baseline="-25000" dirty="0"/>
                  <a:t>,</a:t>
                </a:r>
                <a:r>
                  <a:rPr lang="en-US" sz="1800" i="1" baseline="-25000" dirty="0"/>
                  <a:t>d</a:t>
                </a:r>
                <a:r>
                  <a:rPr lang="en-US" sz="1800" dirty="0"/>
                  <a:t>). </a:t>
                </a:r>
              </a:p>
              <a:p>
                <a:pPr>
                  <a:lnSpc>
                    <a:spcPct val="100000"/>
                  </a:lnSpc>
                  <a:buFont typeface="Arial" panose="020B0604020202020204" pitchFamily="34" charset="0"/>
                  <a:buChar char="•"/>
                </a:pPr>
                <a:r>
                  <a:rPr lang="en-US" sz="1800" dirty="0"/>
                  <a:t>The end-effector </a:t>
                </a:r>
                <a:r>
                  <a:rPr lang="en-US" sz="1800" i="1" dirty="0"/>
                  <a:t>reference</a:t>
                </a:r>
                <a:r>
                  <a:rPr lang="en-US" sz="1800" dirty="0"/>
                  <a:t> configuration at the next timestep in the reference trajectory, </a:t>
                </a:r>
                <a:r>
                  <a:rPr lang="en-US" sz="1800" i="1" dirty="0"/>
                  <a:t>X</a:t>
                </a:r>
                <a:r>
                  <a:rPr lang="en-US" sz="1800" i="1" baseline="-25000" dirty="0"/>
                  <a:t>d</a:t>
                </a:r>
                <a:r>
                  <a:rPr lang="en-US" sz="1800" baseline="-25000" dirty="0"/>
                  <a:t>,next</a:t>
                </a:r>
                <a:r>
                  <a:rPr lang="en-US" sz="1800" dirty="0"/>
                  <a:t> (i.e., </a:t>
                </a:r>
                <a:r>
                  <a:rPr lang="en-US" sz="1800" i="1" dirty="0"/>
                  <a:t>T</a:t>
                </a:r>
                <a:r>
                  <a:rPr lang="en-US" sz="1800" i="1" baseline="-25000" dirty="0"/>
                  <a:t>se</a:t>
                </a:r>
                <a:r>
                  <a:rPr lang="en-US" sz="1800" baseline="-25000" dirty="0"/>
                  <a:t>,</a:t>
                </a:r>
                <a:r>
                  <a:rPr lang="en-US" sz="1800" i="1" baseline="-25000" dirty="0"/>
                  <a:t>d</a:t>
                </a:r>
                <a:r>
                  <a:rPr lang="en-US" sz="1800" baseline="-25000" dirty="0"/>
                  <a:t>,next</a:t>
                </a:r>
                <a:r>
                  <a:rPr lang="en-US" sz="1800" dirty="0"/>
                  <a:t>), at a time Δ</a:t>
                </a:r>
                <a:r>
                  <a:rPr lang="en-US" sz="1800" i="1" dirty="0"/>
                  <a:t>t</a:t>
                </a:r>
                <a:r>
                  <a:rPr lang="en-US" sz="1800" dirty="0"/>
                  <a:t> later. </a:t>
                </a:r>
              </a:p>
              <a:p>
                <a:pPr>
                  <a:lnSpc>
                    <a:spcPct val="100000"/>
                  </a:lnSpc>
                  <a:buFont typeface="Arial" panose="020B0604020202020204" pitchFamily="34" charset="0"/>
                  <a:buChar char="•"/>
                </a:pPr>
                <a:r>
                  <a:rPr lang="en-US" sz="1800" dirty="0"/>
                  <a:t>The PI gain matrices </a:t>
                </a:r>
                <a:r>
                  <a:rPr lang="en-US" sz="1800" i="1" dirty="0"/>
                  <a:t>K</a:t>
                </a:r>
                <a:r>
                  <a:rPr lang="en-US" sz="1800" i="1" baseline="-25000" dirty="0"/>
                  <a:t>p</a:t>
                </a:r>
                <a:r>
                  <a:rPr lang="en-US" sz="1800" dirty="0"/>
                  <a:t> and </a:t>
                </a:r>
                <a:r>
                  <a:rPr lang="en-US" sz="1800" i="1" dirty="0"/>
                  <a:t>K</a:t>
                </a:r>
                <a:r>
                  <a:rPr lang="en-US" sz="1800" i="1" baseline="-25000" dirty="0"/>
                  <a:t>i</a:t>
                </a:r>
                <a:r>
                  <a:rPr lang="en-US" sz="1800" dirty="0"/>
                  <a:t>. </a:t>
                </a:r>
              </a:p>
              <a:p>
                <a:pPr>
                  <a:lnSpc>
                    <a:spcPct val="100000"/>
                  </a:lnSpc>
                  <a:buFont typeface="Arial" panose="020B0604020202020204" pitchFamily="34" charset="0"/>
                  <a:buChar char="•"/>
                </a:pPr>
                <a:r>
                  <a:rPr lang="en-US" sz="1800" dirty="0"/>
                  <a:t>The timestep Δ</a:t>
                </a:r>
                <a:r>
                  <a:rPr lang="en-US" sz="1800" i="1" dirty="0"/>
                  <a:t>t</a:t>
                </a:r>
                <a:r>
                  <a:rPr lang="en-US" sz="1800" dirty="0"/>
                  <a:t> between reference trajectory configurations. </a:t>
                </a:r>
              </a:p>
              <a:p>
                <a:pPr>
                  <a:lnSpc>
                    <a:spcPct val="100000"/>
                  </a:lnSpc>
                </a:pPr>
                <a:r>
                  <a:rPr lang="en-IN" sz="1800" b="0" dirty="0"/>
                  <a:t>Output: </a:t>
                </a:r>
              </a:p>
              <a:p>
                <a:pPr>
                  <a:lnSpc>
                    <a:spcPct val="100000"/>
                  </a:lnSpc>
                </a:pPr>
                <a:r>
                  <a:rPr lang="en-US" sz="1800" b="0" dirty="0"/>
                  <a:t>The commanded end-effector twist </a:t>
                </a:r>
                <a14:m>
                  <m:oMath xmlns:m="http://schemas.openxmlformats.org/officeDocument/2006/math">
                    <m:r>
                      <a:rPr lang="en-IN" sz="1800" b="0" i="1" smtClean="0">
                        <a:latin typeface="Cambria Math" panose="02040503050406030204" pitchFamily="18" charset="0"/>
                        <a:sym typeface="Symbol" panose="05050102010706020507" pitchFamily="18" charset="2"/>
                      </a:rPr>
                      <m:t></m:t>
                    </m:r>
                  </m:oMath>
                </a14:m>
                <a:r>
                  <a:rPr lang="en-US" sz="1800" b="0" dirty="0"/>
                  <a:t> expressed in the end-effector frame {e}. </a:t>
                </a:r>
              </a:p>
              <a:p>
                <a:pPr>
                  <a:lnSpc>
                    <a:spcPct val="100000"/>
                  </a:lnSpc>
                </a:pPr>
                <a:endParaRPr lang="en-US" sz="1800" b="0" dirty="0"/>
              </a:p>
              <a:p>
                <a:pPr lvl="1">
                  <a:lnSpc>
                    <a:spcPct val="100000"/>
                  </a:lnSpc>
                </a:pPr>
                <a:r>
                  <a:rPr lang="en-IN" sz="1800" b="0" dirty="0"/>
                  <a:t> = J</a:t>
                </a:r>
                <a:r>
                  <a:rPr lang="en-IN" sz="1800" b="0" baseline="-25000" dirty="0"/>
                  <a:t>e</a:t>
                </a:r>
                <a:r>
                  <a:rPr lang="en-IN" sz="1800" b="0" baseline="30000" dirty="0"/>
                  <a:t>+</a:t>
                </a:r>
                <a:r>
                  <a:rPr lang="en-IN" sz="1800" b="0" dirty="0"/>
                  <a:t>(</a:t>
                </a:r>
                <a14:m>
                  <m:oMath xmlns:m="http://schemas.openxmlformats.org/officeDocument/2006/math">
                    <m:r>
                      <m:rPr>
                        <m:sty m:val="p"/>
                      </m:rPr>
                      <a:rPr lang="en-IN" sz="1800" b="0" i="1" smtClean="0">
                        <a:latin typeface="Cambria Math" panose="02040503050406030204" pitchFamily="18" charset="0"/>
                      </a:rPr>
                      <m:t>θ</m:t>
                    </m:r>
                  </m:oMath>
                </a14:m>
                <a:r>
                  <a:rPr lang="en-IN" sz="1800" b="0" dirty="0"/>
                  <a:t>) </a:t>
                </a:r>
                <a14:m>
                  <m:oMath xmlns:m="http://schemas.openxmlformats.org/officeDocument/2006/math">
                    <m:r>
                      <a:rPr lang="en-IN" sz="1800" i="1">
                        <a:latin typeface="Cambria Math" panose="02040503050406030204" pitchFamily="18" charset="0"/>
                        <a:sym typeface="Symbol" panose="05050102010706020507" pitchFamily="18" charset="2"/>
                      </a:rPr>
                      <m:t></m:t>
                    </m:r>
                  </m:oMath>
                </a14:m>
                <a:endParaRPr lang="en-IN" sz="1800" b="0" dirty="0"/>
              </a:p>
              <a:p>
                <a:pPr lvl="1">
                  <a:lnSpc>
                    <a:spcPct val="100000"/>
                  </a:lnSpc>
                </a:pPr>
                <a:endParaRPr lang="en-IN" sz="1800" dirty="0"/>
              </a:p>
              <a:p>
                <a:pPr lvl="1">
                  <a:lnSpc>
                    <a:spcPct val="100000"/>
                  </a:lnSpc>
                </a:pPr>
                <a:endParaRPr lang="en-IN" sz="1800" b="0" dirty="0"/>
              </a:p>
              <a:p>
                <a:pPr lvl="1">
                  <a:lnSpc>
                    <a:spcPct val="100000"/>
                  </a:lnSpc>
                </a:pPr>
                <a:r>
                  <a:rPr lang="en-IN" sz="1800" dirty="0"/>
                  <a:t>This calculated </a:t>
                </a:r>
                <a:r>
                  <a:rPr lang="en-IN" sz="1800" dirty="0" err="1"/>
                  <a:t>u,w</a:t>
                </a:r>
                <a:r>
                  <a:rPr lang="en-IN" sz="1800" dirty="0"/>
                  <a:t> sent to NEXTSTATE FUNCTION.</a:t>
                </a:r>
                <a:endParaRPr lang="en-IN" sz="1800" b="0" dirty="0"/>
              </a:p>
              <a:p>
                <a:pPr lvl="1">
                  <a:lnSpc>
                    <a:spcPct val="100000"/>
                  </a:lnSpc>
                </a:pPr>
                <a:endParaRPr lang="en-IN" sz="1400" b="0" dirty="0"/>
              </a:p>
            </p:txBody>
          </p:sp>
        </mc:Choice>
        <mc:Fallback>
          <p:sp>
            <p:nvSpPr>
              <p:cNvPr id="3" name="Content Placeholder 2">
                <a:extLst>
                  <a:ext uri="{FF2B5EF4-FFF2-40B4-BE49-F238E27FC236}">
                    <a16:creationId xmlns:a16="http://schemas.microsoft.com/office/drawing/2014/main" id="{398B1AEC-DA41-4B35-87A8-41DB87A4DAAF}"/>
                  </a:ext>
                </a:extLst>
              </p:cNvPr>
              <p:cNvSpPr>
                <a:spLocks noGrp="1" noRot="1" noChangeAspect="1" noMove="1" noResize="1" noEditPoints="1" noAdjustHandles="1" noChangeArrowheads="1" noChangeShapeType="1" noTextEdit="1"/>
              </p:cNvSpPr>
              <p:nvPr>
                <p:ph idx="1"/>
              </p:nvPr>
            </p:nvSpPr>
            <p:spPr>
              <a:xfrm>
                <a:off x="1141412" y="0"/>
                <a:ext cx="9905999" cy="6920753"/>
              </a:xfrm>
              <a:blipFill>
                <a:blip r:embed="rId2"/>
                <a:stretch>
                  <a:fillRect l="-738" t="-1233"/>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graphicFrame>
            <p:nvGraphicFramePr>
              <p:cNvPr id="5" name="Table 5">
                <a:extLst>
                  <a:ext uri="{FF2B5EF4-FFF2-40B4-BE49-F238E27FC236}">
                    <a16:creationId xmlns:a16="http://schemas.microsoft.com/office/drawing/2014/main" id="{02933B4C-F94F-466E-B0B7-53A789F905FD}"/>
                  </a:ext>
                </a:extLst>
              </p:cNvPr>
              <p:cNvGraphicFramePr>
                <a:graphicFrameLocks noGrp="1"/>
              </p:cNvGraphicFramePr>
              <p:nvPr>
                <p:extLst>
                  <p:ext uri="{D42A27DB-BD31-4B8C-83A1-F6EECF244321}">
                    <p14:modId xmlns:p14="http://schemas.microsoft.com/office/powerpoint/2010/main" val="64702313"/>
                  </p:ext>
                </p:extLst>
              </p:nvPr>
            </p:nvGraphicFramePr>
            <p:xfrm>
              <a:off x="1386541" y="4959971"/>
              <a:ext cx="513977" cy="944392"/>
            </p:xfrm>
            <a:graphic>
              <a:graphicData uri="http://schemas.openxmlformats.org/drawingml/2006/table">
                <a:tbl>
                  <a:tblPr firstRow="1" bandRow="1">
                    <a:tableStyleId>{073A0DAA-6AF3-43AB-8588-CEC1D06C72B9}</a:tableStyleId>
                  </a:tblPr>
                  <a:tblGrid>
                    <a:gridCol w="513977">
                      <a:extLst>
                        <a:ext uri="{9D8B030D-6E8A-4147-A177-3AD203B41FA5}">
                          <a16:colId xmlns:a16="http://schemas.microsoft.com/office/drawing/2014/main" val="1427101827"/>
                        </a:ext>
                      </a:extLst>
                    </a:gridCol>
                  </a:tblGrid>
                  <a:tr h="234668">
                    <a:tc>
                      <a:txBody>
                        <a:bodyPr/>
                        <a:lstStyle/>
                        <a:p>
                          <a:r>
                            <a:rPr lang="en-IN" dirty="0"/>
                            <a:t>u</a:t>
                          </a:r>
                        </a:p>
                      </a:txBody>
                      <a:tcPr/>
                    </a:tc>
                    <a:extLst>
                      <a:ext uri="{0D108BD9-81ED-4DB2-BD59-A6C34878D82A}">
                        <a16:rowId xmlns:a16="http://schemas.microsoft.com/office/drawing/2014/main" val="3362992772"/>
                      </a:ext>
                    </a:extLst>
                  </a:tr>
                  <a:tr h="578632">
                    <a:tc>
                      <a:txBody>
                        <a:bodyPr/>
                        <a:lstStyle/>
                        <a:p>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𝑤</m:t>
                                </m:r>
                              </m:oMath>
                            </m:oMathPara>
                          </a14:m>
                          <a:endParaRPr lang="en-IN" dirty="0"/>
                        </a:p>
                      </a:txBody>
                      <a:tcPr/>
                    </a:tc>
                    <a:extLst>
                      <a:ext uri="{0D108BD9-81ED-4DB2-BD59-A6C34878D82A}">
                        <a16:rowId xmlns:a16="http://schemas.microsoft.com/office/drawing/2014/main" val="1168641215"/>
                      </a:ext>
                    </a:extLst>
                  </a:tr>
                </a:tbl>
              </a:graphicData>
            </a:graphic>
          </p:graphicFrame>
        </mc:Choice>
        <mc:Fallback>
          <p:graphicFrame>
            <p:nvGraphicFramePr>
              <p:cNvPr id="5" name="Table 5">
                <a:extLst>
                  <a:ext uri="{FF2B5EF4-FFF2-40B4-BE49-F238E27FC236}">
                    <a16:creationId xmlns:a16="http://schemas.microsoft.com/office/drawing/2014/main" id="{02933B4C-F94F-466E-B0B7-53A789F905FD}"/>
                  </a:ext>
                </a:extLst>
              </p:cNvPr>
              <p:cNvGraphicFramePr>
                <a:graphicFrameLocks noGrp="1"/>
              </p:cNvGraphicFramePr>
              <p:nvPr>
                <p:extLst>
                  <p:ext uri="{D42A27DB-BD31-4B8C-83A1-F6EECF244321}">
                    <p14:modId xmlns:p14="http://schemas.microsoft.com/office/powerpoint/2010/main" val="64702313"/>
                  </p:ext>
                </p:extLst>
              </p:nvPr>
            </p:nvGraphicFramePr>
            <p:xfrm>
              <a:off x="1386541" y="4959971"/>
              <a:ext cx="513977" cy="944392"/>
            </p:xfrm>
            <a:graphic>
              <a:graphicData uri="http://schemas.openxmlformats.org/drawingml/2006/table">
                <a:tbl>
                  <a:tblPr firstRow="1" bandRow="1">
                    <a:tableStyleId>{073A0DAA-6AF3-43AB-8588-CEC1D06C72B9}</a:tableStyleId>
                  </a:tblPr>
                  <a:tblGrid>
                    <a:gridCol w="513977">
                      <a:extLst>
                        <a:ext uri="{9D8B030D-6E8A-4147-A177-3AD203B41FA5}">
                          <a16:colId xmlns:a16="http://schemas.microsoft.com/office/drawing/2014/main" val="1427101827"/>
                        </a:ext>
                      </a:extLst>
                    </a:gridCol>
                  </a:tblGrid>
                  <a:tr h="365760">
                    <a:tc>
                      <a:txBody>
                        <a:bodyPr/>
                        <a:lstStyle/>
                        <a:p>
                          <a:r>
                            <a:rPr lang="en-IN" dirty="0"/>
                            <a:t>u</a:t>
                          </a:r>
                        </a:p>
                      </a:txBody>
                      <a:tcPr/>
                    </a:tc>
                    <a:extLst>
                      <a:ext uri="{0D108BD9-81ED-4DB2-BD59-A6C34878D82A}">
                        <a16:rowId xmlns:a16="http://schemas.microsoft.com/office/drawing/2014/main" val="3362992772"/>
                      </a:ext>
                    </a:extLst>
                  </a:tr>
                  <a:tr h="578632">
                    <a:tc>
                      <a:txBody>
                        <a:bodyPr/>
                        <a:lstStyle/>
                        <a:p>
                          <a:endParaRPr lang="en-US"/>
                        </a:p>
                      </a:txBody>
                      <a:tcPr>
                        <a:blipFill>
                          <a:blip r:embed="rId3"/>
                          <a:stretch>
                            <a:fillRect l="-1176" t="-67708" r="-4706" b="-2083"/>
                          </a:stretch>
                        </a:blipFill>
                      </a:tcPr>
                    </a:tc>
                    <a:extLst>
                      <a:ext uri="{0D108BD9-81ED-4DB2-BD59-A6C34878D82A}">
                        <a16:rowId xmlns:a16="http://schemas.microsoft.com/office/drawing/2014/main" val="1168641215"/>
                      </a:ext>
                    </a:extLst>
                  </a:tr>
                </a:tbl>
              </a:graphicData>
            </a:graphic>
          </p:graphicFrame>
        </mc:Fallback>
      </mc:AlternateContent>
    </p:spTree>
    <p:extLst>
      <p:ext uri="{BB962C8B-B14F-4D97-AF65-F5344CB8AC3E}">
        <p14:creationId xmlns:p14="http://schemas.microsoft.com/office/powerpoint/2010/main" val="6276857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63</TotalTime>
  <Words>756</Words>
  <Application>Microsoft Office PowerPoint</Application>
  <PresentationFormat>Widescreen</PresentationFormat>
  <Paragraphs>109</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Aldhabi</vt:lpstr>
      <vt:lpstr>Arial</vt:lpstr>
      <vt:lpstr>Calibri</vt:lpstr>
      <vt:lpstr>Cambria Math</vt:lpstr>
      <vt:lpstr>Tw Cen MT</vt:lpstr>
      <vt:lpstr>Circuit</vt:lpstr>
      <vt:lpstr>Extended Jacobian</vt:lpstr>
      <vt:lpstr>Parameters of you bot</vt:lpstr>
      <vt:lpstr>Project details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Extended Jacobian</dc:title>
  <dc:creator>Romit Mohanty</dc:creator>
  <cp:lastModifiedBy>Romit Mohanty</cp:lastModifiedBy>
  <cp:revision>1</cp:revision>
  <dcterms:created xsi:type="dcterms:W3CDTF">2021-09-03T19:02:44Z</dcterms:created>
  <dcterms:modified xsi:type="dcterms:W3CDTF">2021-09-03T20:06:33Z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